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4" r:id="rId6"/>
    <p:sldId id="368" r:id="rId7"/>
    <p:sldId id="369" r:id="rId8"/>
    <p:sldId id="370" r:id="rId9"/>
    <p:sldId id="371" r:id="rId10"/>
    <p:sldId id="367" r:id="rId11"/>
    <p:sldId id="372" r:id="rId12"/>
    <p:sldId id="373" r:id="rId13"/>
    <p:sldId id="365"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A4669"/>
    <a:srgbClr val="FFFFFF"/>
    <a:srgbClr val="FF6600"/>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22" autoAdjust="0"/>
    <p:restoredTop sz="96640" autoAdjust="0"/>
  </p:normalViewPr>
  <p:slideViewPr>
    <p:cSldViewPr snapToGrid="0">
      <p:cViewPr varScale="1">
        <p:scale>
          <a:sx n="118" d="100"/>
          <a:sy n="118" d="100"/>
        </p:scale>
        <p:origin x="475" y="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942497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30314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166688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138755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441015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33207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0996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4038233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146863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959871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8773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dirty="0" smtClean="0">
                <a:latin typeface="Arial "/>
              </a:rPr>
              <a:t>SA3#106-e</a:t>
            </a:r>
            <a:r>
              <a:rPr lang="sv-SE" altLang="en-US" sz="1200" b="1" dirty="0">
                <a:latin typeface="Arial "/>
              </a:rPr>
              <a:t>	</a:t>
            </a:r>
          </a:p>
          <a:p>
            <a:pPr eaLnBrk="1" hangingPunct="1">
              <a:defRPr/>
            </a:pPr>
            <a:r>
              <a:rPr lang="sv-SE" altLang="en-US" sz="1200" b="1" dirty="0" smtClean="0">
                <a:latin typeface="Arial "/>
              </a:rPr>
              <a:t>E-Meeting, </a:t>
            </a:r>
            <a:r>
              <a:rPr lang="sv-SE" altLang="en-US" sz="1200" b="1" dirty="0" smtClean="0">
                <a:latin typeface="Arial "/>
              </a:rPr>
              <a:t>14-25 February  </a:t>
            </a:r>
            <a:r>
              <a:rPr lang="sv-SE" altLang="en-US" sz="1200" b="1" dirty="0">
                <a:latin typeface="Arial "/>
              </a:rPr>
              <a:t>2022</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S3-22xxxx-dddd</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emf"/><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jpe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7.e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120546" cy="2852737"/>
          </a:xfrm>
        </p:spPr>
        <p:txBody>
          <a:bodyPr/>
          <a:lstStyle/>
          <a:p>
            <a:pPr eaLnBrk="1" hangingPunct="1"/>
            <a:r>
              <a:rPr lang="en-US" altLang="en-US" sz="4400" b="1" dirty="0"/>
              <a:t>Security Aspects of Architecture Enhancement supporting Ranging-based Services and </a:t>
            </a:r>
            <a:r>
              <a:rPr lang="en-US" altLang="en-US" sz="4400" b="1" dirty="0" err="1"/>
              <a:t>Sidelink</a:t>
            </a:r>
            <a:r>
              <a:rPr lang="en-US" altLang="en-US" sz="4400" b="1" dirty="0"/>
              <a:t> </a:t>
            </a:r>
            <a:r>
              <a:rPr lang="en-US" altLang="en-US" sz="4400" b="1" dirty="0" smtClean="0"/>
              <a:t>Positioning</a:t>
            </a:r>
            <a:r>
              <a:rPr lang="en-GB" altLang="en-US" sz="4400" b="1" dirty="0" smtClean="0"/>
              <a:t/>
            </a:r>
            <a:br>
              <a:rPr lang="en-GB" altLang="en-US" sz="4400" b="1" dirty="0" smtClean="0"/>
            </a:br>
            <a:endParaRPr lang="en-GB" altLang="en-US" sz="4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Xiaomi</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smtClean="0"/>
              <a:t>Proposals in SA3</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81487" cy="4327668"/>
          </a:xfrm>
        </p:spPr>
        <p:txBody>
          <a:bodyPr/>
          <a:lstStyle/>
          <a:p>
            <a:pPr>
              <a:lnSpc>
                <a:spcPct val="100000"/>
              </a:lnSpc>
            </a:pPr>
            <a:r>
              <a:rPr lang="en-GB" altLang="zh-CN" sz="2400" dirty="0"/>
              <a:t> </a:t>
            </a:r>
            <a:r>
              <a:rPr lang="en-GB" altLang="zh-CN" sz="2400" dirty="0" smtClean="0"/>
              <a:t>Identify </a:t>
            </a:r>
            <a:r>
              <a:rPr lang="en-GB" altLang="zh-CN" sz="2400" dirty="0"/>
              <a:t>the security </a:t>
            </a:r>
            <a:r>
              <a:rPr lang="en-GB" altLang="zh-CN" sz="2400" dirty="0" smtClean="0"/>
              <a:t>and privacy issues</a:t>
            </a:r>
            <a:r>
              <a:rPr lang="en-GB" altLang="zh-CN" sz="2400" dirty="0"/>
              <a:t>, threats, and potential requirements for Ranging based services and </a:t>
            </a:r>
            <a:r>
              <a:rPr lang="en-GB" altLang="zh-CN" sz="2400" dirty="0" err="1"/>
              <a:t>sidelink</a:t>
            </a:r>
            <a:r>
              <a:rPr lang="en-GB" altLang="zh-CN" sz="2400" dirty="0"/>
              <a:t> positioning;</a:t>
            </a:r>
            <a:endParaRPr lang="zh-CN" altLang="zh-CN" sz="2400" dirty="0"/>
          </a:p>
          <a:p>
            <a:pPr>
              <a:lnSpc>
                <a:spcPct val="100000"/>
              </a:lnSpc>
            </a:pPr>
            <a:r>
              <a:rPr lang="en-GB" altLang="zh-CN" sz="2400" dirty="0" smtClean="0"/>
              <a:t> Analyse </a:t>
            </a:r>
            <a:r>
              <a:rPr lang="en-GB" altLang="zh-CN" sz="2400" dirty="0"/>
              <a:t>the gaps </a:t>
            </a:r>
            <a:r>
              <a:rPr lang="en-GB" altLang="zh-CN" sz="2400" dirty="0" smtClean="0"/>
              <a:t>in </a:t>
            </a:r>
            <a:r>
              <a:rPr lang="en-GB" altLang="zh-CN" sz="2400" dirty="0"/>
              <a:t>the security </a:t>
            </a:r>
            <a:r>
              <a:rPr lang="en-GB" altLang="zh-CN" sz="2400" dirty="0" smtClean="0"/>
              <a:t>and privacy issues </a:t>
            </a:r>
            <a:r>
              <a:rPr lang="en-US" altLang="zh-CN" sz="2400" dirty="0"/>
              <a:t>between Ranging based services and </a:t>
            </a:r>
            <a:r>
              <a:rPr lang="en-US" altLang="zh-CN" sz="2400" dirty="0" err="1"/>
              <a:t>ProSe</a:t>
            </a:r>
            <a:r>
              <a:rPr lang="en-US" altLang="zh-CN" sz="2400" dirty="0"/>
              <a:t> / V2X applications</a:t>
            </a:r>
            <a:r>
              <a:rPr lang="en-GB" altLang="zh-CN" sz="2400" dirty="0" smtClean="0"/>
              <a:t>;</a:t>
            </a:r>
            <a:endParaRPr lang="zh-CN" altLang="zh-CN" sz="2400" dirty="0"/>
          </a:p>
          <a:p>
            <a:pPr>
              <a:lnSpc>
                <a:spcPct val="100000"/>
              </a:lnSpc>
            </a:pPr>
            <a:r>
              <a:rPr lang="en-GB" altLang="zh-CN" sz="2400" dirty="0" smtClean="0"/>
              <a:t> Study </a:t>
            </a:r>
            <a:r>
              <a:rPr lang="en-GB" altLang="zh-CN" sz="2400" dirty="0"/>
              <a:t>the potential solutions addressing the security </a:t>
            </a:r>
            <a:r>
              <a:rPr lang="en-GB" altLang="zh-CN" sz="2400" dirty="0" smtClean="0"/>
              <a:t>and privacy issues </a:t>
            </a:r>
            <a:r>
              <a:rPr lang="en-GB" altLang="zh-CN" sz="2400" dirty="0"/>
              <a:t>specific to Ranging based services and </a:t>
            </a:r>
            <a:r>
              <a:rPr lang="en-GB" altLang="zh-CN" sz="2400" dirty="0" err="1"/>
              <a:t>sidelink</a:t>
            </a:r>
            <a:r>
              <a:rPr lang="en-GB" altLang="zh-CN" sz="2400" dirty="0"/>
              <a:t> positioning;</a:t>
            </a:r>
            <a:endParaRPr lang="zh-CN" altLang="zh-CN" sz="2400" dirty="0"/>
          </a:p>
          <a:p>
            <a:pPr>
              <a:lnSpc>
                <a:spcPct val="100000"/>
              </a:lnSpc>
            </a:pPr>
            <a:r>
              <a:rPr lang="en-GB" altLang="zh-CN" sz="2400" dirty="0" smtClean="0"/>
              <a:t> Align </a:t>
            </a:r>
            <a:r>
              <a:rPr lang="en-GB" altLang="zh-CN" sz="2400" dirty="0"/>
              <a:t>with SA2 / RAN for security </a:t>
            </a:r>
            <a:r>
              <a:rPr lang="en-GB" altLang="zh-CN" sz="2400" dirty="0" smtClean="0"/>
              <a:t>and privacy implications </a:t>
            </a:r>
            <a:r>
              <a:rPr lang="en-GB" altLang="zh-CN" sz="2400" dirty="0"/>
              <a:t>on architecture enhancement / RAN dependent </a:t>
            </a:r>
            <a:r>
              <a:rPr lang="en-GB" altLang="zh-CN" sz="2400" dirty="0" smtClean="0"/>
              <a:t>aspects.</a:t>
            </a:r>
          </a:p>
          <a:p>
            <a:pPr marL="0" indent="0">
              <a:lnSpc>
                <a:spcPct val="100000"/>
              </a:lnSpc>
              <a:buNone/>
            </a:pPr>
            <a:r>
              <a:rPr lang="en-GB" altLang="zh-CN" sz="2400" i="1" dirty="0" smtClean="0"/>
              <a:t>NOTE:	For </a:t>
            </a:r>
            <a:r>
              <a:rPr lang="en-GB" altLang="zh-CN" sz="2400" i="1" dirty="0" smtClean="0"/>
              <a:t>security and </a:t>
            </a:r>
            <a:r>
              <a:rPr lang="en-GB" altLang="zh-CN" sz="2400" i="1" dirty="0" err="1" smtClean="0"/>
              <a:t>rivacy</a:t>
            </a:r>
            <a:r>
              <a:rPr lang="en-GB" altLang="zh-CN" sz="2400" i="1" dirty="0" smtClean="0"/>
              <a:t>  </a:t>
            </a:r>
            <a:r>
              <a:rPr lang="en-GB" altLang="zh-CN" sz="2400" i="1" dirty="0" smtClean="0"/>
              <a:t>protection on discovery and direct communication, the existing </a:t>
            </a:r>
            <a:r>
              <a:rPr lang="en-GB" altLang="zh-CN" sz="2400" i="1" dirty="0" smtClean="0"/>
              <a:t>solutions </a:t>
            </a:r>
            <a:r>
              <a:rPr lang="en-GB" altLang="zh-CN" sz="2400" i="1" dirty="0" smtClean="0"/>
              <a:t>for </a:t>
            </a:r>
            <a:r>
              <a:rPr lang="en-GB" altLang="zh-CN" sz="2400" i="1" dirty="0" err="1" smtClean="0"/>
              <a:t>ProSe</a:t>
            </a:r>
            <a:r>
              <a:rPr lang="en-GB" altLang="zh-CN" sz="2400" i="1" dirty="0" smtClean="0"/>
              <a:t> and V2X will be reused as much as possible.</a:t>
            </a:r>
            <a:endParaRPr lang="zh-CN" altLang="zh-CN" sz="2400" i="1"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Definition </a:t>
            </a:r>
            <a:r>
              <a:rPr lang="en-GB" altLang="en-US" dirty="0"/>
              <a:t>of </a:t>
            </a:r>
            <a:r>
              <a:rPr lang="en-GB" altLang="en-US" dirty="0" smtClean="0"/>
              <a:t>Ranging</a:t>
            </a:r>
            <a:br>
              <a:rPr lang="en-GB" altLang="en-US" dirty="0" smtClean="0"/>
            </a:br>
            <a:r>
              <a:rPr lang="en-US" altLang="en-US" sz="2400" dirty="0"/>
              <a:t>source from TS 22.261 and TR 22.855</a:t>
            </a:r>
            <a:endParaRPr lang="en-GB" altLang="en-US" sz="24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4"/>
            <a:ext cx="6353947" cy="4313919"/>
          </a:xfrm>
        </p:spPr>
        <p:txBody>
          <a:bodyPr>
            <a:normAutofit fontScale="77500" lnSpcReduction="20000"/>
          </a:bodyPr>
          <a:lstStyle/>
          <a:p>
            <a:pPr>
              <a:lnSpc>
                <a:spcPct val="120000"/>
              </a:lnSpc>
              <a:spcBef>
                <a:spcPts val="600"/>
              </a:spcBef>
            </a:pPr>
            <a:r>
              <a:rPr lang="en-US" altLang="en-US" dirty="0"/>
              <a:t> Ranging refers to the determination of the distance between two UEs and/or the direction of one UE (i.e. Target UE) from the other one (i.e. Observer UE), via direct communication </a:t>
            </a:r>
            <a:r>
              <a:rPr lang="en-US" altLang="en-US" dirty="0" smtClean="0"/>
              <a:t>connection</a:t>
            </a:r>
          </a:p>
          <a:p>
            <a:pPr lvl="1">
              <a:lnSpc>
                <a:spcPct val="120000"/>
              </a:lnSpc>
              <a:spcBef>
                <a:spcPts val="600"/>
              </a:spcBef>
            </a:pPr>
            <a:r>
              <a:rPr lang="en-US" altLang="en-US" dirty="0"/>
              <a:t>In 3D case, direction includes horizontal direction and elevation </a:t>
            </a:r>
            <a:r>
              <a:rPr lang="en-US" altLang="en-US" dirty="0" smtClean="0"/>
              <a:t>direction</a:t>
            </a:r>
            <a:endParaRPr lang="en-US" altLang="en-US" dirty="0"/>
          </a:p>
          <a:p>
            <a:pPr lvl="1">
              <a:lnSpc>
                <a:spcPct val="120000"/>
              </a:lnSpc>
              <a:spcBef>
                <a:spcPts val="600"/>
              </a:spcBef>
            </a:pPr>
            <a:r>
              <a:rPr lang="en-US" altLang="en-US" dirty="0"/>
              <a:t>Relative distance between 2 UEs can be derived based on ranging</a:t>
            </a:r>
          </a:p>
          <a:p>
            <a:pPr>
              <a:lnSpc>
                <a:spcPct val="120000"/>
              </a:lnSpc>
              <a:spcBef>
                <a:spcPts val="600"/>
              </a:spcBef>
            </a:pPr>
            <a:r>
              <a:rPr lang="en-US" altLang="en-US" dirty="0" smtClean="0"/>
              <a:t> </a:t>
            </a:r>
            <a:r>
              <a:rPr lang="en-US" altLang="en-US" dirty="0"/>
              <a:t>Ranging-based services can apply to a variety of verticals, such as consumer, smart home, smart city, smart transportation, smart retail, and industry </a:t>
            </a:r>
            <a:r>
              <a:rPr lang="en-US" altLang="en-US" dirty="0" smtClean="0"/>
              <a:t>4.0</a:t>
            </a:r>
          </a:p>
        </p:txBody>
      </p:sp>
      <p:graphicFrame>
        <p:nvGraphicFramePr>
          <p:cNvPr id="4" name="对象 3"/>
          <p:cNvGraphicFramePr>
            <a:graphicFrameLocks noChangeAspect="1"/>
          </p:cNvGraphicFramePr>
          <p:nvPr>
            <p:extLst>
              <p:ext uri="{D42A27DB-BD31-4B8C-83A1-F6EECF244321}">
                <p14:modId xmlns:p14="http://schemas.microsoft.com/office/powerpoint/2010/main" val="1218233769"/>
              </p:ext>
            </p:extLst>
          </p:nvPr>
        </p:nvGraphicFramePr>
        <p:xfrm>
          <a:off x="7192146" y="2230563"/>
          <a:ext cx="4411434" cy="3367629"/>
        </p:xfrm>
        <a:graphic>
          <a:graphicData uri="http://schemas.openxmlformats.org/presentationml/2006/ole">
            <mc:AlternateContent xmlns:mc="http://schemas.openxmlformats.org/markup-compatibility/2006">
              <mc:Choice xmlns:v="urn:schemas-microsoft-com:vml" Requires="v">
                <p:oleObj spid="_x0000_s1123" name="Visio" r:id="rId4" imgW="7591355" imgH="5591107" progId="Visio.Drawing.15">
                  <p:embed/>
                </p:oleObj>
              </mc:Choice>
              <mc:Fallback>
                <p:oleObj name="Visio" r:id="rId4" imgW="7591355" imgH="5591107" progId="Visio.Drawing.15">
                  <p:embed/>
                  <p:pic>
                    <p:nvPicPr>
                      <p:cNvPr id="7" name="对象 6"/>
                      <p:cNvPicPr>
                        <a:picLocks noChangeAspect="1" noChangeArrowheads="1"/>
                      </p:cNvPicPr>
                      <p:nvPr/>
                    </p:nvPicPr>
                    <p:blipFill>
                      <a:blip r:embed="rId5"/>
                      <a:srcRect/>
                      <a:stretch>
                        <a:fillRect/>
                      </a:stretch>
                    </p:blipFill>
                    <p:spPr bwMode="auto">
                      <a:xfrm>
                        <a:off x="7192146" y="2230563"/>
                        <a:ext cx="4411434" cy="3367629"/>
                      </a:xfrm>
                      <a:prstGeom prst="rect">
                        <a:avLst/>
                      </a:prstGeom>
                      <a:noFill/>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Use </a:t>
            </a:r>
            <a:r>
              <a:rPr lang="en-GB" altLang="en-US" dirty="0" smtClean="0"/>
              <a:t>Cases</a:t>
            </a:r>
            <a:br>
              <a:rPr lang="en-GB" altLang="en-US" dirty="0" smtClean="0"/>
            </a:br>
            <a:r>
              <a:rPr lang="en-US" altLang="en-US" sz="2400" dirty="0"/>
              <a:t>source from </a:t>
            </a:r>
            <a:r>
              <a:rPr lang="en-US" altLang="en-US" sz="2400" dirty="0" smtClean="0"/>
              <a:t>TR </a:t>
            </a:r>
            <a:r>
              <a:rPr lang="en-US" altLang="en-US" sz="2400" dirty="0"/>
              <a:t>22.855</a:t>
            </a:r>
            <a:endParaRPr lang="en-GB" altLang="en-US" sz="2400" dirty="0"/>
          </a:p>
        </p:txBody>
      </p:sp>
      <p:graphicFrame>
        <p:nvGraphicFramePr>
          <p:cNvPr id="6" name="对象 5"/>
          <p:cNvGraphicFramePr>
            <a:graphicFrameLocks noChangeAspect="1"/>
          </p:cNvGraphicFramePr>
          <p:nvPr>
            <p:extLst>
              <p:ext uri="{D42A27DB-BD31-4B8C-83A1-F6EECF244321}">
                <p14:modId xmlns:p14="http://schemas.microsoft.com/office/powerpoint/2010/main" val="3169630112"/>
              </p:ext>
            </p:extLst>
          </p:nvPr>
        </p:nvGraphicFramePr>
        <p:xfrm>
          <a:off x="914709" y="1803501"/>
          <a:ext cx="6680882" cy="2964206"/>
        </p:xfrm>
        <a:graphic>
          <a:graphicData uri="http://schemas.openxmlformats.org/presentationml/2006/ole">
            <mc:AlternateContent xmlns:mc="http://schemas.openxmlformats.org/markup-compatibility/2006">
              <mc:Choice xmlns:v="urn:schemas-microsoft-com:vml" Requires="v">
                <p:oleObj spid="_x0000_s2148" name="Visio" r:id="rId4" imgW="6635517" imgH="2787673" progId="Visio.Drawing.15">
                  <p:embed/>
                </p:oleObj>
              </mc:Choice>
              <mc:Fallback>
                <p:oleObj name="Visio" r:id="rId4" imgW="6635517" imgH="2787673" progId="Visio.Drawing.15">
                  <p:embed/>
                  <p:pic>
                    <p:nvPicPr>
                      <p:cNvPr id="27" name="对象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709" y="1803501"/>
                        <a:ext cx="6680882" cy="2964206"/>
                      </a:xfrm>
                      <a:prstGeom prst="rect">
                        <a:avLst/>
                      </a:prstGeom>
                      <a:noFill/>
                    </p:spPr>
                  </p:pic>
                </p:oleObj>
              </mc:Fallback>
            </mc:AlternateContent>
          </a:graphicData>
        </a:graphic>
      </p:graphicFrame>
      <p:sp>
        <p:nvSpPr>
          <p:cNvPr id="7" name="文本框 6"/>
          <p:cNvSpPr txBox="1"/>
          <p:nvPr/>
        </p:nvSpPr>
        <p:spPr>
          <a:xfrm>
            <a:off x="838200" y="4880520"/>
            <a:ext cx="5190767" cy="369332"/>
          </a:xfrm>
          <a:prstGeom prst="rect">
            <a:avLst/>
          </a:prstGeom>
          <a:noFill/>
        </p:spPr>
        <p:txBody>
          <a:bodyPr wrap="square" rtlCol="0">
            <a:spAutoFit/>
          </a:bodyPr>
          <a:lstStyle/>
          <a:p>
            <a:r>
              <a:rPr lang="en-US" altLang="zh-CN" b="1" dirty="0" smtClean="0">
                <a:solidFill>
                  <a:srgbClr val="0070C0"/>
                </a:solidFill>
              </a:rPr>
              <a:t>Distance-based Smart Home Device Control</a:t>
            </a:r>
            <a:endParaRPr lang="zh-CN" altLang="en-US" b="1" dirty="0">
              <a:solidFill>
                <a:srgbClr val="0070C0"/>
              </a:solidFill>
            </a:endParaRPr>
          </a:p>
        </p:txBody>
      </p:sp>
      <p:sp>
        <p:nvSpPr>
          <p:cNvPr id="8" name="文本框 7"/>
          <p:cNvSpPr txBox="1"/>
          <p:nvPr/>
        </p:nvSpPr>
        <p:spPr>
          <a:xfrm>
            <a:off x="8749428" y="1803501"/>
            <a:ext cx="2899777" cy="646331"/>
          </a:xfrm>
          <a:prstGeom prst="rect">
            <a:avLst/>
          </a:prstGeom>
          <a:noFill/>
        </p:spPr>
        <p:txBody>
          <a:bodyPr wrap="square" rtlCol="0">
            <a:spAutoFit/>
          </a:bodyPr>
          <a:lstStyle/>
          <a:p>
            <a:pPr algn="ctr"/>
            <a:r>
              <a:rPr lang="en-US" altLang="zh-CN" b="1">
                <a:solidFill>
                  <a:srgbClr val="0070C0"/>
                </a:solidFill>
              </a:rPr>
              <a:t>Immersive sound based on multiple-UE ranging</a:t>
            </a:r>
            <a:endParaRPr lang="zh-CN" altLang="en-US" b="1" dirty="0">
              <a:solidFill>
                <a:srgbClr val="0070C0"/>
              </a:solidFill>
            </a:endParaRPr>
          </a:p>
        </p:txBody>
      </p:sp>
      <p:pic>
        <p:nvPicPr>
          <p:cNvPr id="9" name="图片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5708" y="2523804"/>
            <a:ext cx="4757295" cy="372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65855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Use </a:t>
            </a:r>
            <a:r>
              <a:rPr lang="en-GB" altLang="en-US" dirty="0" smtClean="0"/>
              <a:t>Cases</a:t>
            </a:r>
            <a:br>
              <a:rPr lang="en-GB" altLang="en-US" dirty="0" smtClean="0"/>
            </a:br>
            <a:r>
              <a:rPr lang="en-US" altLang="en-US" sz="2400" dirty="0"/>
              <a:t>source from </a:t>
            </a:r>
            <a:r>
              <a:rPr lang="en-US" altLang="en-US" sz="2400" dirty="0" smtClean="0"/>
              <a:t>TR </a:t>
            </a:r>
            <a:r>
              <a:rPr lang="en-US" altLang="en-US" sz="2400" dirty="0"/>
              <a:t>22.855</a:t>
            </a:r>
            <a:endParaRPr lang="en-GB" altLang="en-US" sz="2400" dirty="0"/>
          </a:p>
        </p:txBody>
      </p:sp>
      <p:sp>
        <p:nvSpPr>
          <p:cNvPr id="10" name="文本框 9"/>
          <p:cNvSpPr txBox="1"/>
          <p:nvPr/>
        </p:nvSpPr>
        <p:spPr>
          <a:xfrm>
            <a:off x="458342" y="2511533"/>
            <a:ext cx="3948241" cy="369332"/>
          </a:xfrm>
          <a:prstGeom prst="rect">
            <a:avLst/>
          </a:prstGeom>
          <a:noFill/>
        </p:spPr>
        <p:txBody>
          <a:bodyPr wrap="square" rtlCol="0">
            <a:spAutoFit/>
          </a:bodyPr>
          <a:lstStyle/>
          <a:p>
            <a:r>
              <a:rPr lang="en-US" altLang="zh-CN" b="1" dirty="0">
                <a:solidFill>
                  <a:srgbClr val="0070C0"/>
                </a:solidFill>
              </a:rPr>
              <a:t>Finding </a:t>
            </a:r>
            <a:r>
              <a:rPr lang="en-US" altLang="zh-CN" b="1" dirty="0" smtClean="0">
                <a:solidFill>
                  <a:srgbClr val="0070C0"/>
                </a:solidFill>
              </a:rPr>
              <a:t>items </a:t>
            </a:r>
            <a:r>
              <a:rPr lang="en-US" altLang="zh-CN" b="1" dirty="0">
                <a:solidFill>
                  <a:srgbClr val="0070C0"/>
                </a:solidFill>
              </a:rPr>
              <a:t>in a Supermarket</a:t>
            </a:r>
            <a:endParaRPr lang="zh-CN" altLang="en-US" b="1" dirty="0">
              <a:solidFill>
                <a:srgbClr val="0070C0"/>
              </a:solidFill>
            </a:endParaRPr>
          </a:p>
        </p:txBody>
      </p:sp>
      <p:sp>
        <p:nvSpPr>
          <p:cNvPr id="11" name="文本框 10"/>
          <p:cNvSpPr txBox="1"/>
          <p:nvPr/>
        </p:nvSpPr>
        <p:spPr>
          <a:xfrm>
            <a:off x="9057926" y="4646384"/>
            <a:ext cx="2368800" cy="369332"/>
          </a:xfrm>
          <a:prstGeom prst="rect">
            <a:avLst/>
          </a:prstGeom>
          <a:noFill/>
        </p:spPr>
        <p:txBody>
          <a:bodyPr wrap="square" rtlCol="0">
            <a:spAutoFit/>
          </a:bodyPr>
          <a:lstStyle/>
          <a:p>
            <a:pPr algn="ctr"/>
            <a:r>
              <a:rPr lang="en-US" altLang="zh-CN" b="1" dirty="0" smtClean="0">
                <a:solidFill>
                  <a:srgbClr val="0070C0"/>
                </a:solidFill>
              </a:rPr>
              <a:t>Smart Vehicle Key</a:t>
            </a:r>
            <a:endParaRPr lang="zh-CN" altLang="en-US" b="1" dirty="0">
              <a:solidFill>
                <a:srgbClr val="0070C0"/>
              </a:solidFill>
            </a:endParaRPr>
          </a:p>
        </p:txBody>
      </p:sp>
      <p:pic>
        <p:nvPicPr>
          <p:cNvPr id="1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7052" y="1744132"/>
            <a:ext cx="5694516" cy="290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225" y="2880865"/>
            <a:ext cx="5612798" cy="313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7688882"/>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Use </a:t>
            </a:r>
            <a:r>
              <a:rPr lang="en-GB" altLang="en-US" dirty="0" smtClean="0"/>
              <a:t>Cases</a:t>
            </a:r>
            <a:br>
              <a:rPr lang="en-GB" altLang="en-US" dirty="0" smtClean="0"/>
            </a:br>
            <a:r>
              <a:rPr lang="en-US" altLang="en-US" sz="2400" dirty="0"/>
              <a:t>source from </a:t>
            </a:r>
            <a:r>
              <a:rPr lang="en-US" altLang="en-US" sz="2400" dirty="0" smtClean="0"/>
              <a:t>TR </a:t>
            </a:r>
            <a:r>
              <a:rPr lang="en-US" altLang="en-US" sz="2400" dirty="0"/>
              <a:t>22.855</a:t>
            </a:r>
            <a:endParaRPr lang="en-GB" altLang="en-US" sz="2400" dirty="0"/>
          </a:p>
        </p:txBody>
      </p:sp>
      <p:sp>
        <p:nvSpPr>
          <p:cNvPr id="7" name="文本框 6"/>
          <p:cNvSpPr txBox="1"/>
          <p:nvPr/>
        </p:nvSpPr>
        <p:spPr>
          <a:xfrm>
            <a:off x="583213" y="5562370"/>
            <a:ext cx="1833979" cy="369332"/>
          </a:xfrm>
          <a:prstGeom prst="rect">
            <a:avLst/>
          </a:prstGeom>
          <a:noFill/>
        </p:spPr>
        <p:txBody>
          <a:bodyPr wrap="square" rtlCol="0">
            <a:spAutoFit/>
          </a:bodyPr>
          <a:lstStyle/>
          <a:p>
            <a:r>
              <a:rPr lang="en-US" altLang="zh-CN" b="1" dirty="0" smtClean="0">
                <a:solidFill>
                  <a:srgbClr val="0070C0"/>
                </a:solidFill>
              </a:rPr>
              <a:t>Museum Tour</a:t>
            </a:r>
            <a:endParaRPr lang="zh-CN" altLang="en-US" b="1" dirty="0">
              <a:solidFill>
                <a:srgbClr val="0070C0"/>
              </a:solidFill>
            </a:endParaRPr>
          </a:p>
        </p:txBody>
      </p:sp>
      <p:pic>
        <p:nvPicPr>
          <p:cNvPr id="8" name="图片 7"/>
          <p:cNvPicPr>
            <a:picLocks noChangeAspect="1"/>
          </p:cNvPicPr>
          <p:nvPr/>
        </p:nvPicPr>
        <p:blipFill>
          <a:blip r:embed="rId3"/>
          <a:stretch>
            <a:fillRect/>
          </a:stretch>
        </p:blipFill>
        <p:spPr>
          <a:xfrm>
            <a:off x="6704496" y="3030746"/>
            <a:ext cx="5166005" cy="2713069"/>
          </a:xfrm>
          <a:prstGeom prst="rect">
            <a:avLst/>
          </a:prstGeom>
        </p:spPr>
      </p:pic>
      <p:grpSp>
        <p:nvGrpSpPr>
          <p:cNvPr id="9" name="组合 8"/>
          <p:cNvGrpSpPr/>
          <p:nvPr/>
        </p:nvGrpSpPr>
        <p:grpSpPr>
          <a:xfrm>
            <a:off x="482215" y="1835864"/>
            <a:ext cx="4519739" cy="3894388"/>
            <a:chOff x="838200" y="1837678"/>
            <a:chExt cx="4772487" cy="4337278"/>
          </a:xfrm>
        </p:grpSpPr>
        <p:pic>
          <p:nvPicPr>
            <p:cNvPr id="14" name="Picture 4" descr="https://gimg2.baidu.com/image_search/src=http%3A%2F%2Fku.90sjimg.com%2Felement_origin_min_pic%2F16%2F12%2F19%2Fba925f0a156ee1293a4e4c0b2aa33f04.jpg&amp;refer=http%3A%2F%2Fku.90sjimg.com&amp;app=2002&amp;size=f9999,10000&amp;q=a80&amp;n=0&amp;g=0n&amp;fmt=jpeg?sec=1615568749&amp;t=d0689def084cdde97c233cae677a58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2046838"/>
              <a:ext cx="2161497" cy="16892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https://gimg2.baidu.com/image_search/src=http%3A%2F%2Fku.90sjimg.com%2Felement_origin_min_pic%2F17%2F02%2F20%2Fbacbe8807a77ae61c460beb3f556d2a7.jpg%21%2Ffwfh%2F804x1080%2Fquality%2F90%2Funsharp%2Ftrue%2Fcompress%2Ftrue&amp;refer=http%3A%2F%2Fku.90sjimg.com&amp;app=2002&amp;size=f9999,10000&amp;q=a80&amp;n=0&amp;g=0n&amp;fmt=jpeg?sec=1615568785&amp;t=ca8d0941d71ecb027d06d56021c6b70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81886" y="1837678"/>
              <a:ext cx="1828801" cy="20329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https://ss1.bdstatic.com/70cFvXSh_Q1YnxGkpoWK1HF6hhy/it/u=1137728107,3197011930&amp;fm=26&amp;gp=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4051" y="2346960"/>
              <a:ext cx="1518128" cy="102655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https://ss2.bdstatic.com/70cFvnSh_Q1YnxGkpoWK1HF6hhy/it/u=2781136996,3353064002&amp;fm=26&amp;gp=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4651" y="2067047"/>
              <a:ext cx="1212371" cy="15372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ttp://cnbj1.fds.api.xiaomi.com/ecod/674/CmJqiVdpyM9undefinedOundefinedZlmJbo-thum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716460">
              <a:off x="2569910" y="4916967"/>
              <a:ext cx="1059574" cy="1059574"/>
            </a:xfrm>
            <a:prstGeom prst="rect">
              <a:avLst/>
            </a:prstGeom>
            <a:noFill/>
            <a:extLst>
              <a:ext uri="{909E8E84-426E-40DD-AFC4-6F175D3DCCD1}">
                <a14:hiddenFill xmlns:a14="http://schemas.microsoft.com/office/drawing/2010/main">
                  <a:solidFill>
                    <a:srgbClr val="FFFFFF"/>
                  </a:solidFill>
                </a14:hiddenFill>
              </a:ext>
            </a:extLst>
          </p:spPr>
        </p:pic>
        <p:sp>
          <p:nvSpPr>
            <p:cNvPr id="19" name="椭圆 18"/>
            <p:cNvSpPr/>
            <p:nvPr/>
          </p:nvSpPr>
          <p:spPr>
            <a:xfrm>
              <a:off x="1824338" y="3824825"/>
              <a:ext cx="159798" cy="150340"/>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631169" y="3897323"/>
              <a:ext cx="159798" cy="150340"/>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箭头连接符 20"/>
            <p:cNvCxnSpPr>
              <a:stCxn id="18" idx="0"/>
            </p:cNvCxnSpPr>
            <p:nvPr/>
          </p:nvCxnSpPr>
          <p:spPr>
            <a:xfrm flipH="1" flipV="1">
              <a:off x="1948621" y="3897322"/>
              <a:ext cx="875112" cy="1097195"/>
            </a:xfrm>
            <a:prstGeom prst="straightConnector1">
              <a:avLst/>
            </a:prstGeom>
            <a:ln>
              <a:solidFill>
                <a:srgbClr val="00B050"/>
              </a:solidFill>
              <a:tailEnd type="triangle"/>
            </a:ln>
          </p:spPr>
          <p:style>
            <a:lnRef idx="3">
              <a:schemeClr val="accent5"/>
            </a:lnRef>
            <a:fillRef idx="0">
              <a:schemeClr val="accent5"/>
            </a:fillRef>
            <a:effectRef idx="2">
              <a:schemeClr val="accent5"/>
            </a:effectRef>
            <a:fontRef idx="minor">
              <a:schemeClr val="tx1"/>
            </a:fontRef>
          </p:style>
        </p:cxnSp>
        <p:cxnSp>
          <p:nvCxnSpPr>
            <p:cNvPr id="22" name="直接连接符 21"/>
            <p:cNvCxnSpPr>
              <a:stCxn id="18" idx="0"/>
            </p:cNvCxnSpPr>
            <p:nvPr/>
          </p:nvCxnSpPr>
          <p:spPr>
            <a:xfrm flipH="1" flipV="1">
              <a:off x="1606853" y="3897322"/>
              <a:ext cx="1216880" cy="1097195"/>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47817" y="4024796"/>
              <a:ext cx="1075389" cy="446207"/>
            </a:xfrm>
            <a:prstGeom prst="rect">
              <a:avLst/>
            </a:prstGeom>
            <a:noFill/>
          </p:spPr>
          <p:txBody>
            <a:bodyPr wrap="square" rtlCol="0">
              <a:spAutoFit/>
            </a:bodyPr>
            <a:lstStyle/>
            <a:p>
              <a:r>
                <a:rPr lang="en-US" altLang="zh-CN" sz="1100" dirty="0" smtClean="0"/>
                <a:t>UE reference direction</a:t>
              </a:r>
              <a:endParaRPr lang="zh-CN" altLang="en-US" sz="1100" dirty="0"/>
            </a:p>
          </p:txBody>
        </p:sp>
        <p:sp>
          <p:nvSpPr>
            <p:cNvPr id="24" name="弧形 23"/>
            <p:cNvSpPr/>
            <p:nvPr/>
          </p:nvSpPr>
          <p:spPr>
            <a:xfrm rot="17356435">
              <a:off x="1933336" y="4234523"/>
              <a:ext cx="291704" cy="225718"/>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2140087" y="4014579"/>
              <a:ext cx="2044149" cy="430887"/>
            </a:xfrm>
            <a:prstGeom prst="rect">
              <a:avLst/>
            </a:prstGeom>
          </p:spPr>
          <p:txBody>
            <a:bodyPr wrap="none">
              <a:spAutoFit/>
            </a:bodyPr>
            <a:lstStyle/>
            <a:p>
              <a:r>
                <a:rPr lang="en-US" altLang="zh-CN" sz="1100" dirty="0"/>
                <a:t>Azimuth </a:t>
              </a:r>
              <a:r>
                <a:rPr lang="en-US" altLang="zh-CN" sz="1100" dirty="0" smtClean="0"/>
                <a:t>direction &lt; 10 degree</a:t>
              </a:r>
            </a:p>
            <a:p>
              <a:r>
                <a:rPr lang="en-US" altLang="zh-CN" sz="1100" dirty="0" smtClean="0"/>
                <a:t>Distance &lt; 5m</a:t>
              </a:r>
              <a:endParaRPr lang="zh-CN" altLang="en-US" sz="1100" dirty="0"/>
            </a:p>
          </p:txBody>
        </p:sp>
        <p:sp>
          <p:nvSpPr>
            <p:cNvPr id="26" name="云形 25"/>
            <p:cNvSpPr/>
            <p:nvPr/>
          </p:nvSpPr>
          <p:spPr>
            <a:xfrm>
              <a:off x="3793342" y="4494191"/>
              <a:ext cx="1503680" cy="963105"/>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5GS</a:t>
              </a:r>
              <a:endParaRPr lang="zh-CN" altLang="en-US" dirty="0">
                <a:solidFill>
                  <a:schemeClr val="tx1"/>
                </a:solidFill>
              </a:endParaRPr>
            </a:p>
          </p:txBody>
        </p:sp>
        <p:sp>
          <p:nvSpPr>
            <p:cNvPr id="27" name="矩形 26"/>
            <p:cNvSpPr/>
            <p:nvPr/>
          </p:nvSpPr>
          <p:spPr>
            <a:xfrm>
              <a:off x="4357689" y="5730064"/>
              <a:ext cx="1069063" cy="4448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Museum Tour Server</a:t>
              </a:r>
              <a:endParaRPr lang="zh-CN" altLang="en-US" sz="1200" dirty="0">
                <a:solidFill>
                  <a:schemeClr val="tx1"/>
                </a:solidFill>
              </a:endParaRPr>
            </a:p>
          </p:txBody>
        </p:sp>
        <p:cxnSp>
          <p:nvCxnSpPr>
            <p:cNvPr id="28" name="直接连接符 27"/>
            <p:cNvCxnSpPr>
              <a:stCxn id="26" idx="1"/>
              <a:endCxn id="27" idx="0"/>
            </p:cNvCxnSpPr>
            <p:nvPr/>
          </p:nvCxnSpPr>
          <p:spPr>
            <a:xfrm>
              <a:off x="4545182" y="5456271"/>
              <a:ext cx="347040" cy="273793"/>
            </a:xfrm>
            <a:prstGeom prst="line">
              <a:avLst/>
            </a:prstGeom>
          </p:spPr>
          <p:style>
            <a:lnRef idx="1">
              <a:schemeClr val="accent1"/>
            </a:lnRef>
            <a:fillRef idx="0">
              <a:schemeClr val="accent1"/>
            </a:fillRef>
            <a:effectRef idx="0">
              <a:schemeClr val="accent1"/>
            </a:effectRef>
            <a:fontRef idx="minor">
              <a:schemeClr val="tx1"/>
            </a:fontRef>
          </p:style>
        </p:cxnSp>
        <p:sp>
          <p:nvSpPr>
            <p:cNvPr id="29" name="闪电形 28"/>
            <p:cNvSpPr/>
            <p:nvPr/>
          </p:nvSpPr>
          <p:spPr>
            <a:xfrm rot="20382435">
              <a:off x="3313927" y="5003996"/>
              <a:ext cx="402108" cy="32695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6483302" y="5743815"/>
            <a:ext cx="5154825" cy="338554"/>
          </a:xfrm>
          <a:prstGeom prst="rect">
            <a:avLst/>
          </a:prstGeom>
          <a:noFill/>
        </p:spPr>
        <p:txBody>
          <a:bodyPr wrap="square" rtlCol="0">
            <a:spAutoFit/>
          </a:bodyPr>
          <a:lstStyle/>
          <a:p>
            <a:r>
              <a:rPr lang="en-US" altLang="zh-CN" sz="1600" b="1" dirty="0">
                <a:solidFill>
                  <a:srgbClr val="0070C0"/>
                </a:solidFill>
              </a:rPr>
              <a:t>Picture and video sharing based on ranging results</a:t>
            </a:r>
            <a:endParaRPr lang="zh-CN" altLang="en-US" sz="1600" b="1" dirty="0">
              <a:solidFill>
                <a:srgbClr val="0070C0"/>
              </a:solidFill>
            </a:endParaRPr>
          </a:p>
        </p:txBody>
      </p:sp>
      <p:pic>
        <p:nvPicPr>
          <p:cNvPr id="31" name="Picture 4" descr="http://cnbj1.fds.api.xiaomi.com/ecod/674/CmJqiVdpyM9undefinedOundefinedZlmJbo-thum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457981">
            <a:off x="7000078" y="2700024"/>
            <a:ext cx="744532" cy="718181"/>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组合 31"/>
          <p:cNvGrpSpPr/>
          <p:nvPr/>
        </p:nvGrpSpPr>
        <p:grpSpPr>
          <a:xfrm>
            <a:off x="5313521" y="207870"/>
            <a:ext cx="3757685" cy="2572146"/>
            <a:chOff x="6563762" y="489045"/>
            <a:chExt cx="3999274" cy="2784898"/>
          </a:xfrm>
        </p:grpSpPr>
        <p:pic>
          <p:nvPicPr>
            <p:cNvPr id="33" name="图片 32"/>
            <p:cNvPicPr>
              <a:picLocks noChangeAspect="1"/>
            </p:cNvPicPr>
            <p:nvPr/>
          </p:nvPicPr>
          <p:blipFill>
            <a:blip r:embed="rId10"/>
            <a:stretch>
              <a:fillRect/>
            </a:stretch>
          </p:blipFill>
          <p:spPr>
            <a:xfrm>
              <a:off x="6563762" y="740804"/>
              <a:ext cx="3999274" cy="2492774"/>
            </a:xfrm>
            <a:prstGeom prst="rect">
              <a:avLst/>
            </a:prstGeom>
          </p:spPr>
        </p:pic>
        <p:sp>
          <p:nvSpPr>
            <p:cNvPr id="34" name="矩形 33"/>
            <p:cNvSpPr/>
            <p:nvPr/>
          </p:nvSpPr>
          <p:spPr>
            <a:xfrm>
              <a:off x="7983252" y="1042988"/>
              <a:ext cx="1141569" cy="70135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Sports</a:t>
              </a:r>
              <a:endParaRPr lang="zh-CN" altLang="en-US" b="1" dirty="0"/>
            </a:p>
          </p:txBody>
        </p:sp>
        <p:sp>
          <p:nvSpPr>
            <p:cNvPr id="35" name="矩形 34"/>
            <p:cNvSpPr/>
            <p:nvPr/>
          </p:nvSpPr>
          <p:spPr>
            <a:xfrm>
              <a:off x="6766826" y="1042988"/>
              <a:ext cx="1127537" cy="701359"/>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News</a:t>
              </a:r>
              <a:endParaRPr lang="zh-CN" altLang="en-US" b="1" dirty="0"/>
            </a:p>
          </p:txBody>
        </p:sp>
        <p:sp>
          <p:nvSpPr>
            <p:cNvPr id="36" name="矩形 35"/>
            <p:cNvSpPr/>
            <p:nvPr/>
          </p:nvSpPr>
          <p:spPr>
            <a:xfrm>
              <a:off x="9235877" y="1049006"/>
              <a:ext cx="1127536" cy="70135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Movies</a:t>
              </a:r>
              <a:endParaRPr lang="zh-CN" altLang="en-US" b="1" dirty="0"/>
            </a:p>
          </p:txBody>
        </p:sp>
        <p:sp>
          <p:nvSpPr>
            <p:cNvPr id="37" name="矩形 36"/>
            <p:cNvSpPr/>
            <p:nvPr/>
          </p:nvSpPr>
          <p:spPr>
            <a:xfrm>
              <a:off x="6773065" y="1907761"/>
              <a:ext cx="1127537" cy="67996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Education</a:t>
              </a:r>
              <a:endParaRPr lang="zh-CN" altLang="en-US" b="1" dirty="0"/>
            </a:p>
          </p:txBody>
        </p:sp>
        <p:sp>
          <p:nvSpPr>
            <p:cNvPr id="38" name="矩形 37"/>
            <p:cNvSpPr/>
            <p:nvPr/>
          </p:nvSpPr>
          <p:spPr>
            <a:xfrm>
              <a:off x="7989492" y="1907761"/>
              <a:ext cx="1127537" cy="67996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Game</a:t>
              </a:r>
              <a:endParaRPr lang="zh-CN" altLang="en-US" b="1" dirty="0"/>
            </a:p>
          </p:txBody>
        </p:sp>
        <p:sp>
          <p:nvSpPr>
            <p:cNvPr id="39" name="矩形 38"/>
            <p:cNvSpPr/>
            <p:nvPr/>
          </p:nvSpPr>
          <p:spPr>
            <a:xfrm>
              <a:off x="9229639" y="1907761"/>
              <a:ext cx="1127537" cy="67996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Shopping</a:t>
              </a:r>
              <a:endParaRPr lang="zh-CN" altLang="en-US" b="1" dirty="0"/>
            </a:p>
          </p:txBody>
        </p:sp>
        <p:sp>
          <p:nvSpPr>
            <p:cNvPr id="40" name="椭圆 39"/>
            <p:cNvSpPr/>
            <p:nvPr/>
          </p:nvSpPr>
          <p:spPr>
            <a:xfrm>
              <a:off x="8604278" y="740804"/>
              <a:ext cx="112285" cy="101901"/>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箭头连接符 40"/>
            <p:cNvCxnSpPr/>
            <p:nvPr/>
          </p:nvCxnSpPr>
          <p:spPr>
            <a:xfrm flipV="1">
              <a:off x="8865566" y="1528676"/>
              <a:ext cx="867805" cy="174526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42" name="直接箭头连接符 41"/>
            <p:cNvCxnSpPr>
              <a:stCxn id="40" idx="4"/>
            </p:cNvCxnSpPr>
            <p:nvPr/>
          </p:nvCxnSpPr>
          <p:spPr>
            <a:xfrm>
              <a:off x="8660420" y="842705"/>
              <a:ext cx="198907" cy="2431238"/>
            </a:xfrm>
            <a:prstGeom prst="straightConnector1">
              <a:avLst/>
            </a:prstGeom>
            <a:ln>
              <a:solidFill>
                <a:srgbClr val="00B050"/>
              </a:solidFill>
              <a:tailEnd type="triangle"/>
            </a:ln>
          </p:spPr>
          <p:style>
            <a:lnRef idx="3">
              <a:schemeClr val="accent5"/>
            </a:lnRef>
            <a:fillRef idx="0">
              <a:schemeClr val="accent5"/>
            </a:fillRef>
            <a:effectRef idx="2">
              <a:schemeClr val="accent5"/>
            </a:effectRef>
            <a:fontRef idx="minor">
              <a:schemeClr val="tx1"/>
            </a:fontRef>
          </p:style>
        </p:cxnSp>
        <p:sp>
          <p:nvSpPr>
            <p:cNvPr id="43" name="文本框 42"/>
            <p:cNvSpPr txBox="1"/>
            <p:nvPr/>
          </p:nvSpPr>
          <p:spPr>
            <a:xfrm>
              <a:off x="8049016" y="489045"/>
              <a:ext cx="1884659" cy="307777"/>
            </a:xfrm>
            <a:prstGeom prst="rect">
              <a:avLst/>
            </a:prstGeom>
            <a:noFill/>
          </p:spPr>
          <p:txBody>
            <a:bodyPr wrap="square" rtlCol="0">
              <a:spAutoFit/>
            </a:bodyPr>
            <a:lstStyle/>
            <a:p>
              <a:pPr algn="ctr"/>
              <a:r>
                <a:rPr lang="en-US" altLang="zh-CN" sz="1400" dirty="0" smtClean="0"/>
                <a:t>TV reference point</a:t>
              </a:r>
              <a:endParaRPr lang="zh-CN" altLang="en-US" sz="1400" dirty="0"/>
            </a:p>
          </p:txBody>
        </p:sp>
        <p:pic>
          <p:nvPicPr>
            <p:cNvPr id="44" name="图片 4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57332" y="1483435"/>
              <a:ext cx="176344" cy="187500"/>
            </a:xfrm>
            <a:prstGeom prst="rect">
              <a:avLst/>
            </a:prstGeom>
          </p:spPr>
        </p:pic>
      </p:grpSp>
      <p:sp>
        <p:nvSpPr>
          <p:cNvPr id="45" name="文本框 44"/>
          <p:cNvSpPr txBox="1"/>
          <p:nvPr/>
        </p:nvSpPr>
        <p:spPr>
          <a:xfrm>
            <a:off x="5334127" y="2657971"/>
            <a:ext cx="1460766" cy="584775"/>
          </a:xfrm>
          <a:prstGeom prst="rect">
            <a:avLst/>
          </a:prstGeom>
          <a:noFill/>
        </p:spPr>
        <p:txBody>
          <a:bodyPr wrap="square" rtlCol="0">
            <a:spAutoFit/>
          </a:bodyPr>
          <a:lstStyle/>
          <a:p>
            <a:pPr algn="ctr"/>
            <a:r>
              <a:rPr lang="en-US" altLang="zh-CN" sz="1600" b="1" dirty="0" smtClean="0">
                <a:solidFill>
                  <a:srgbClr val="0070C0"/>
                </a:solidFill>
              </a:rPr>
              <a:t>Smart Home TV Control</a:t>
            </a:r>
            <a:endParaRPr lang="zh-CN" altLang="en-US" sz="1600" b="1" dirty="0">
              <a:solidFill>
                <a:srgbClr val="0070C0"/>
              </a:solidFill>
            </a:endParaRPr>
          </a:p>
        </p:txBody>
      </p:sp>
    </p:spTree>
    <p:extLst>
      <p:ext uri="{BB962C8B-B14F-4D97-AF65-F5344CB8AC3E}">
        <p14:creationId xmlns:p14="http://schemas.microsoft.com/office/powerpoint/2010/main" val="332097471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Scenarios</a:t>
            </a:r>
            <a:r>
              <a:rPr lang="en-GB" altLang="en-US" dirty="0" smtClean="0"/>
              <a:t/>
            </a:r>
            <a:br>
              <a:rPr lang="en-GB" altLang="en-US" dirty="0" smtClean="0"/>
            </a:br>
            <a:r>
              <a:rPr lang="en-US" altLang="en-US" sz="2400" dirty="0"/>
              <a:t>source from TS 22.261 clause 6.37.1</a:t>
            </a:r>
            <a:endParaRPr lang="en-GB" altLang="en-US" sz="2400" dirty="0"/>
          </a:p>
        </p:txBody>
      </p:sp>
      <p:sp>
        <p:nvSpPr>
          <p:cNvPr id="7" name="内容占位符 2"/>
          <p:cNvSpPr>
            <a:spLocks noGrp="1"/>
          </p:cNvSpPr>
          <p:nvPr>
            <p:ph idx="1"/>
          </p:nvPr>
        </p:nvSpPr>
        <p:spPr>
          <a:xfrm>
            <a:off x="598142" y="5026625"/>
            <a:ext cx="10862504" cy="869356"/>
          </a:xfrm>
        </p:spPr>
        <p:txBody>
          <a:bodyPr>
            <a:noAutofit/>
          </a:bodyPr>
          <a:lstStyle/>
          <a:p>
            <a:pPr>
              <a:lnSpc>
                <a:spcPct val="120000"/>
              </a:lnSpc>
            </a:pPr>
            <a:r>
              <a:rPr lang="en-US" altLang="zh-CN" sz="1600" dirty="0" smtClean="0"/>
              <a:t>Ranging-based positioning and services </a:t>
            </a:r>
            <a:r>
              <a:rPr lang="en-US" altLang="zh-CN" sz="1600" dirty="0"/>
              <a:t>can be supported </a:t>
            </a:r>
            <a:r>
              <a:rPr lang="en-US" altLang="zh-CN" sz="1600" dirty="0" smtClean="0"/>
              <a:t>with 5G coverage, with </a:t>
            </a:r>
            <a:r>
              <a:rPr lang="en-US" altLang="zh-CN" sz="1600" dirty="0"/>
              <a:t>partial </a:t>
            </a:r>
            <a:r>
              <a:rPr lang="en-US" altLang="zh-CN" sz="1600" dirty="0" smtClean="0"/>
              <a:t>5G coverage</a:t>
            </a:r>
            <a:r>
              <a:rPr lang="en-US" altLang="zh-CN" sz="1600" dirty="0"/>
              <a:t>, or without 5G coverage</a:t>
            </a:r>
            <a:r>
              <a:rPr lang="en-US" altLang="zh-CN" sz="1600" dirty="0" smtClean="0"/>
              <a:t>.</a:t>
            </a:r>
          </a:p>
          <a:p>
            <a:pPr>
              <a:lnSpc>
                <a:spcPct val="120000"/>
              </a:lnSpc>
            </a:pPr>
            <a:r>
              <a:rPr lang="en-US" altLang="zh-CN" sz="1600" dirty="0"/>
              <a:t>Both licensed and unlicensed spectrum can be used for ranging. If licensed spectrum is used, it shall be fully under operator control. </a:t>
            </a:r>
            <a:endParaRPr lang="en-US" altLang="zh-CN" sz="1600" dirty="0" smtClean="0"/>
          </a:p>
          <a:p>
            <a:pPr>
              <a:lnSpc>
                <a:spcPct val="120000"/>
              </a:lnSpc>
            </a:pPr>
            <a:endParaRPr lang="en-US" altLang="zh-CN" sz="1600" dirty="0" smtClean="0"/>
          </a:p>
          <a:p>
            <a:pPr>
              <a:lnSpc>
                <a:spcPct val="120000"/>
              </a:lnSpc>
            </a:pPr>
            <a:endParaRPr lang="zh-CN" altLang="en-US" sz="1600" dirty="0"/>
          </a:p>
        </p:txBody>
      </p:sp>
      <p:graphicFrame>
        <p:nvGraphicFramePr>
          <p:cNvPr id="8" name="对象 7"/>
          <p:cNvGraphicFramePr>
            <a:graphicFrameLocks noChangeAspect="1"/>
          </p:cNvGraphicFramePr>
          <p:nvPr>
            <p:extLst>
              <p:ext uri="{D42A27DB-BD31-4B8C-83A1-F6EECF244321}">
                <p14:modId xmlns:p14="http://schemas.microsoft.com/office/powerpoint/2010/main" val="1980024261"/>
              </p:ext>
            </p:extLst>
          </p:nvPr>
        </p:nvGraphicFramePr>
        <p:xfrm>
          <a:off x="1526883" y="1796104"/>
          <a:ext cx="9002801" cy="3125105"/>
        </p:xfrm>
        <a:graphic>
          <a:graphicData uri="http://schemas.openxmlformats.org/presentationml/2006/ole">
            <mc:AlternateContent xmlns:mc="http://schemas.openxmlformats.org/markup-compatibility/2006">
              <mc:Choice xmlns:v="urn:schemas-microsoft-com:vml" Requires="v">
                <p:oleObj spid="_x0000_s3166" name="Visio" r:id="rId4" imgW="10915572" imgH="3930673" progId="Visio.Drawing.15">
                  <p:embed/>
                </p:oleObj>
              </mc:Choice>
              <mc:Fallback>
                <p:oleObj name="Visio" r:id="rId4" imgW="10915572" imgH="3930673" progId="Visio.Drawing.15">
                  <p:embed/>
                  <p:pic>
                    <p:nvPicPr>
                      <p:cNvPr id="5"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6883" y="1796104"/>
                        <a:ext cx="9002801" cy="3125105"/>
                      </a:xfrm>
                      <a:prstGeom prst="rect">
                        <a:avLst/>
                      </a:prstGeom>
                      <a:noFill/>
                    </p:spPr>
                  </p:pic>
                </p:oleObj>
              </mc:Fallback>
            </mc:AlternateContent>
          </a:graphicData>
        </a:graphic>
      </p:graphicFrame>
    </p:spTree>
    <p:extLst>
      <p:ext uri="{BB962C8B-B14F-4D97-AF65-F5344CB8AC3E}">
        <p14:creationId xmlns:p14="http://schemas.microsoft.com/office/powerpoint/2010/main" val="207308331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Ranging related Work in </a:t>
            </a:r>
            <a:r>
              <a:rPr lang="en-US" altLang="en-US" dirty="0" smtClean="0"/>
              <a:t>3GPP</a:t>
            </a:r>
            <a:endParaRPr lang="en-GB" altLang="en-US" dirty="0"/>
          </a:p>
        </p:txBody>
      </p:sp>
      <p:sp>
        <p:nvSpPr>
          <p:cNvPr id="4" name="内容占位符 2"/>
          <p:cNvSpPr>
            <a:spLocks noGrp="1"/>
          </p:cNvSpPr>
          <p:nvPr>
            <p:ph idx="1"/>
          </p:nvPr>
        </p:nvSpPr>
        <p:spPr>
          <a:xfrm>
            <a:off x="596631" y="1841770"/>
            <a:ext cx="10888492" cy="4433769"/>
          </a:xfrm>
        </p:spPr>
        <p:txBody>
          <a:bodyPr>
            <a:normAutofit fontScale="85000" lnSpcReduction="20000"/>
          </a:bodyPr>
          <a:lstStyle/>
          <a:p>
            <a:pPr>
              <a:lnSpc>
                <a:spcPct val="120000"/>
              </a:lnSpc>
              <a:spcBef>
                <a:spcPts val="300"/>
              </a:spcBef>
            </a:pPr>
            <a:r>
              <a:rPr lang="en-GB" altLang="zh-CN" dirty="0" smtClean="0"/>
              <a:t>SA1</a:t>
            </a:r>
          </a:p>
          <a:p>
            <a:pPr lvl="1">
              <a:lnSpc>
                <a:spcPct val="120000"/>
              </a:lnSpc>
              <a:spcBef>
                <a:spcPts val="300"/>
              </a:spcBef>
            </a:pPr>
            <a:r>
              <a:rPr lang="en-GB" altLang="zh-CN" dirty="0" smtClean="0"/>
              <a:t>Ranging stage 1 WID </a:t>
            </a:r>
            <a:r>
              <a:rPr lang="en-GB" altLang="zh-CN" dirty="0" smtClean="0"/>
              <a:t>completed at SA#92e. </a:t>
            </a:r>
          </a:p>
          <a:p>
            <a:pPr lvl="1">
              <a:lnSpc>
                <a:spcPct val="120000"/>
              </a:lnSpc>
              <a:spcBef>
                <a:spcPts val="300"/>
              </a:spcBef>
            </a:pPr>
            <a:r>
              <a:rPr lang="en-GB" altLang="zh-CN" dirty="0" smtClean="0"/>
              <a:t>TS 22.186 (</a:t>
            </a:r>
            <a:r>
              <a:rPr lang="en-GB" altLang="zh-CN" dirty="0"/>
              <a:t>Enhancement of 3GPP support for V2X scenarios</a:t>
            </a:r>
            <a:r>
              <a:rPr lang="en-GB" altLang="zh-CN" dirty="0" smtClean="0"/>
              <a:t>) requires that </a:t>
            </a:r>
            <a:r>
              <a:rPr lang="en-US" altLang="zh-CN" dirty="0" smtClean="0"/>
              <a:t>“</a:t>
            </a:r>
            <a:r>
              <a:rPr lang="en-US" altLang="zh-CN" i="1" dirty="0" smtClean="0"/>
              <a:t>The </a:t>
            </a:r>
            <a:r>
              <a:rPr lang="en-US" altLang="zh-CN" i="1" dirty="0"/>
              <a:t>3GPP system shall support relative lateral position accuracy of 0.1 m between UEs supporting V2X </a:t>
            </a:r>
            <a:r>
              <a:rPr lang="en-US" altLang="zh-CN" i="1" dirty="0" smtClean="0"/>
              <a:t>application</a:t>
            </a:r>
            <a:r>
              <a:rPr lang="en-US" altLang="zh-CN" dirty="0" smtClean="0"/>
              <a:t>”.</a:t>
            </a:r>
            <a:endParaRPr lang="en-US" altLang="zh-CN" dirty="0"/>
          </a:p>
          <a:p>
            <a:pPr marL="457200" lvl="1" indent="0">
              <a:lnSpc>
                <a:spcPct val="120000"/>
              </a:lnSpc>
              <a:spcBef>
                <a:spcPts val="300"/>
              </a:spcBef>
              <a:buNone/>
            </a:pPr>
            <a:r>
              <a:rPr lang="en-US" altLang="zh-CN" dirty="0" smtClean="0">
                <a:sym typeface="Wingdings" panose="05000000000000000000" pitchFamily="2" charset="2"/>
              </a:rPr>
              <a:t>	 </a:t>
            </a:r>
            <a:r>
              <a:rPr lang="en-US" altLang="zh-CN" dirty="0" smtClean="0"/>
              <a:t>This is a R16 requirement, however, not addressed up to now.</a:t>
            </a:r>
          </a:p>
          <a:p>
            <a:pPr>
              <a:lnSpc>
                <a:spcPct val="120000"/>
              </a:lnSpc>
              <a:spcBef>
                <a:spcPts val="300"/>
              </a:spcBef>
            </a:pPr>
            <a:r>
              <a:rPr lang="en-GB" altLang="zh-CN" dirty="0" smtClean="0"/>
              <a:t>SA2</a:t>
            </a:r>
            <a:endParaRPr lang="en-GB" altLang="zh-CN" dirty="0"/>
          </a:p>
          <a:p>
            <a:pPr lvl="1">
              <a:lnSpc>
                <a:spcPct val="120000"/>
              </a:lnSpc>
              <a:spcBef>
                <a:spcPts val="300"/>
              </a:spcBef>
            </a:pPr>
            <a:r>
              <a:rPr lang="en-US" altLang="zh-CN" dirty="0" err="1" smtClean="0"/>
              <a:t>FS_Ranging_SL</a:t>
            </a:r>
            <a:r>
              <a:rPr lang="en-US" altLang="zh-CN" dirty="0"/>
              <a:t> </a:t>
            </a:r>
            <a:r>
              <a:rPr lang="en-US" altLang="zh-CN" dirty="0" smtClean="0"/>
              <a:t>(Study </a:t>
            </a:r>
            <a:r>
              <a:rPr lang="en-US" altLang="zh-CN" dirty="0"/>
              <a:t>on Ranging based services and </a:t>
            </a:r>
            <a:r>
              <a:rPr lang="en-US" altLang="zh-CN" dirty="0" err="1"/>
              <a:t>sidelink</a:t>
            </a:r>
            <a:r>
              <a:rPr lang="en-US" altLang="zh-CN" dirty="0"/>
              <a:t> </a:t>
            </a:r>
            <a:r>
              <a:rPr lang="en-US" altLang="zh-CN" dirty="0" smtClean="0"/>
              <a:t>positioning) R18 SID (SP-211647) approved at SA#94e.</a:t>
            </a:r>
            <a:endParaRPr lang="zh-CN" altLang="zh-CN" dirty="0"/>
          </a:p>
          <a:p>
            <a:pPr>
              <a:lnSpc>
                <a:spcPct val="120000"/>
              </a:lnSpc>
              <a:spcBef>
                <a:spcPts val="300"/>
              </a:spcBef>
            </a:pPr>
            <a:r>
              <a:rPr lang="en-GB" altLang="zh-CN" dirty="0" smtClean="0"/>
              <a:t>RAN2</a:t>
            </a:r>
            <a:endParaRPr lang="en-GB" altLang="zh-CN" dirty="0"/>
          </a:p>
          <a:p>
            <a:pPr lvl="1">
              <a:lnSpc>
                <a:spcPct val="120000"/>
              </a:lnSpc>
              <a:spcBef>
                <a:spcPts val="300"/>
              </a:spcBef>
            </a:pPr>
            <a:r>
              <a:rPr lang="en-US" altLang="zh-CN" dirty="0" err="1"/>
              <a:t>FS_NR_pos_cov</a:t>
            </a:r>
            <a:r>
              <a:rPr lang="en-US" altLang="zh-CN" dirty="0"/>
              <a:t> </a:t>
            </a:r>
            <a:r>
              <a:rPr lang="en-US" altLang="zh-CN" dirty="0" smtClean="0"/>
              <a:t>(Study </a:t>
            </a:r>
            <a:r>
              <a:rPr lang="en-US" altLang="zh-CN" dirty="0"/>
              <a:t>on scenarios and requirements of in-coverage, partial coverage, and out-of-coverage NR positioning use cases) </a:t>
            </a:r>
            <a:r>
              <a:rPr lang="en-US" altLang="zh-CN" dirty="0" smtClean="0"/>
              <a:t>R17 </a:t>
            </a:r>
            <a:r>
              <a:rPr lang="en-US" altLang="zh-CN" dirty="0"/>
              <a:t>SID </a:t>
            </a:r>
            <a:r>
              <a:rPr lang="en-US" altLang="zh-CN" dirty="0" smtClean="0"/>
              <a:t>(RP-201518) developed </a:t>
            </a:r>
            <a:r>
              <a:rPr lang="en-US" altLang="zh-CN" dirty="0"/>
              <a:t>in TR </a:t>
            </a:r>
            <a:r>
              <a:rPr lang="en-US" altLang="zh-CN" dirty="0" smtClean="0"/>
              <a:t>38.845.</a:t>
            </a:r>
          </a:p>
          <a:p>
            <a:pPr lvl="1">
              <a:lnSpc>
                <a:spcPct val="120000"/>
              </a:lnSpc>
              <a:spcBef>
                <a:spcPts val="300"/>
              </a:spcBef>
            </a:pPr>
            <a:r>
              <a:rPr lang="en-US" altLang="zh-CN" dirty="0"/>
              <a:t>NR_pos_enh2 </a:t>
            </a:r>
            <a:r>
              <a:rPr lang="en-US" altLang="zh-CN" dirty="0" smtClean="0"/>
              <a:t>(NR </a:t>
            </a:r>
            <a:r>
              <a:rPr lang="en-US" altLang="zh-CN" dirty="0"/>
              <a:t>Positioning Enhancements</a:t>
            </a:r>
            <a:r>
              <a:rPr lang="en-US" altLang="zh-CN" dirty="0" smtClean="0"/>
              <a:t>) R18 WID (RP-212706) approved at RAN#94e.</a:t>
            </a:r>
          </a:p>
        </p:txBody>
      </p:sp>
    </p:spTree>
    <p:extLst>
      <p:ext uri="{BB962C8B-B14F-4D97-AF65-F5344CB8AC3E}">
        <p14:creationId xmlns:p14="http://schemas.microsoft.com/office/powerpoint/2010/main" val="59536834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Requirements from SA1</a:t>
            </a:r>
            <a:r>
              <a:rPr lang="en-GB" altLang="en-US" dirty="0" smtClean="0"/>
              <a:t/>
            </a:r>
            <a:br>
              <a:rPr lang="en-GB" altLang="en-US" dirty="0" smtClean="0"/>
            </a:br>
            <a:r>
              <a:rPr lang="en-US" altLang="en-US" sz="2400" dirty="0"/>
              <a:t>source from </a:t>
            </a:r>
            <a:r>
              <a:rPr lang="en-GB" altLang="zh-CN" sz="2400" dirty="0"/>
              <a:t>TS 22.261 clause 6.37.2</a:t>
            </a:r>
            <a:endParaRPr lang="en-GB" altLang="en-US" sz="24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4"/>
            <a:ext cx="10515601" cy="4258918"/>
          </a:xfrm>
        </p:spPr>
        <p:txBody>
          <a:bodyPr>
            <a:normAutofit fontScale="62500" lnSpcReduction="20000"/>
          </a:bodyPr>
          <a:lstStyle/>
          <a:p>
            <a:pPr>
              <a:lnSpc>
                <a:spcPct val="120000"/>
              </a:lnSpc>
              <a:spcBef>
                <a:spcPts val="600"/>
              </a:spcBef>
              <a:spcAft>
                <a:spcPts val="600"/>
              </a:spcAft>
            </a:pPr>
            <a:r>
              <a:rPr lang="en-US" altLang="en-US" dirty="0" smtClean="0"/>
              <a:t> The </a:t>
            </a:r>
            <a:r>
              <a:rPr lang="en-US" altLang="en-US" dirty="0"/>
              <a:t>5G system shall be able to </a:t>
            </a:r>
            <a:r>
              <a:rPr lang="en-US" altLang="en-US" dirty="0">
                <a:solidFill>
                  <a:srgbClr val="FF0000"/>
                </a:solidFill>
              </a:rPr>
              <a:t>protect privacy </a:t>
            </a:r>
            <a:r>
              <a:rPr lang="en-US" altLang="en-US" dirty="0"/>
              <a:t>of a UE and its user, ensuring that no identifiable information can be tracked by undesired entities during ranging.</a:t>
            </a:r>
          </a:p>
          <a:p>
            <a:pPr>
              <a:lnSpc>
                <a:spcPct val="120000"/>
              </a:lnSpc>
              <a:spcBef>
                <a:spcPts val="600"/>
              </a:spcBef>
              <a:spcAft>
                <a:spcPts val="600"/>
              </a:spcAft>
            </a:pPr>
            <a:r>
              <a:rPr lang="en-US" altLang="en-US" dirty="0" smtClean="0"/>
              <a:t> The </a:t>
            </a:r>
            <a:r>
              <a:rPr lang="en-US" altLang="en-US" dirty="0"/>
              <a:t>5G system shall be able to </a:t>
            </a:r>
            <a:r>
              <a:rPr lang="en-US" altLang="en-US" dirty="0">
                <a:solidFill>
                  <a:srgbClr val="FF0000"/>
                </a:solidFill>
              </a:rPr>
              <a:t>ensure the integrity and confidentiality </a:t>
            </a:r>
            <a:r>
              <a:rPr lang="en-US" altLang="en-US" dirty="0"/>
              <a:t>of ranging information used by ranging-enabled UEs.</a:t>
            </a:r>
          </a:p>
          <a:p>
            <a:pPr>
              <a:lnSpc>
                <a:spcPct val="120000"/>
              </a:lnSpc>
              <a:spcBef>
                <a:spcPts val="600"/>
              </a:spcBef>
              <a:spcAft>
                <a:spcPts val="600"/>
              </a:spcAft>
            </a:pPr>
            <a:r>
              <a:rPr lang="en-US" altLang="en-US" dirty="0" smtClean="0"/>
              <a:t> The </a:t>
            </a:r>
            <a:r>
              <a:rPr lang="en-US" altLang="en-US" dirty="0"/>
              <a:t>5G system shall be able to </a:t>
            </a:r>
            <a:r>
              <a:rPr lang="en-US" altLang="en-US" dirty="0">
                <a:solidFill>
                  <a:srgbClr val="FF0000"/>
                </a:solidFill>
              </a:rPr>
              <a:t>ensure that user privacy </a:t>
            </a:r>
            <a:r>
              <a:rPr lang="en-US" altLang="en-US" dirty="0"/>
              <a:t>is not violated during ranging, e.g., subject to regional or national regulatory requirements.</a:t>
            </a:r>
          </a:p>
          <a:p>
            <a:pPr>
              <a:lnSpc>
                <a:spcPct val="120000"/>
              </a:lnSpc>
              <a:spcBef>
                <a:spcPts val="600"/>
              </a:spcBef>
              <a:spcAft>
                <a:spcPts val="600"/>
              </a:spcAft>
            </a:pPr>
            <a:r>
              <a:rPr lang="en-US" altLang="en-US" dirty="0" smtClean="0"/>
              <a:t> The </a:t>
            </a:r>
            <a:r>
              <a:rPr lang="en-US" altLang="en-US" dirty="0"/>
              <a:t>5G system shall be able to </a:t>
            </a:r>
            <a:r>
              <a:rPr lang="en-US" altLang="en-US" dirty="0">
                <a:solidFill>
                  <a:srgbClr val="FF0000"/>
                </a:solidFill>
              </a:rPr>
              <a:t>ensure security protection </a:t>
            </a:r>
            <a:r>
              <a:rPr lang="en-US" altLang="en-US" dirty="0"/>
              <a:t>(e.g., interworking security) when the ranging concerns UEs subscribed with different operators.</a:t>
            </a:r>
          </a:p>
          <a:p>
            <a:pPr>
              <a:lnSpc>
                <a:spcPct val="120000"/>
              </a:lnSpc>
              <a:spcBef>
                <a:spcPts val="600"/>
              </a:spcBef>
              <a:spcAft>
                <a:spcPts val="600"/>
              </a:spcAft>
            </a:pPr>
            <a:r>
              <a:rPr lang="en-US" altLang="en-US" dirty="0" smtClean="0"/>
              <a:t> The </a:t>
            </a:r>
            <a:r>
              <a:rPr lang="en-US" altLang="en-US" dirty="0">
                <a:solidFill>
                  <a:srgbClr val="FF0000"/>
                </a:solidFill>
              </a:rPr>
              <a:t>level of security </a:t>
            </a:r>
            <a:r>
              <a:rPr lang="en-US" altLang="en-US" dirty="0"/>
              <a:t>provided by the existing 5G system shall not be adversely affected when ranging is enabled.</a:t>
            </a:r>
          </a:p>
          <a:p>
            <a:pPr>
              <a:lnSpc>
                <a:spcPct val="120000"/>
              </a:lnSpc>
              <a:spcBef>
                <a:spcPts val="600"/>
              </a:spcBef>
              <a:spcAft>
                <a:spcPts val="600"/>
              </a:spcAft>
            </a:pPr>
            <a:r>
              <a:rPr lang="en-US" altLang="en-US" dirty="0" smtClean="0"/>
              <a:t> The </a:t>
            </a:r>
            <a:r>
              <a:rPr lang="en-US" altLang="en-US" dirty="0"/>
              <a:t>5G system shall support means to </a:t>
            </a:r>
            <a:r>
              <a:rPr lang="en-US" altLang="en-US" dirty="0">
                <a:solidFill>
                  <a:srgbClr val="FF0000"/>
                </a:solidFill>
              </a:rPr>
              <a:t>securely identify </a:t>
            </a:r>
            <a:r>
              <a:rPr lang="en-US" altLang="en-US" dirty="0"/>
              <a:t>other ranging capable UEs, with which a certain UE can perform ranging.</a:t>
            </a:r>
          </a:p>
        </p:txBody>
      </p:sp>
    </p:spTree>
    <p:extLst>
      <p:ext uri="{BB962C8B-B14F-4D97-AF65-F5344CB8AC3E}">
        <p14:creationId xmlns:p14="http://schemas.microsoft.com/office/powerpoint/2010/main" val="405391478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Objectives of SA2 SID</a:t>
            </a:r>
            <a:r>
              <a:rPr lang="en-GB" altLang="en-US" dirty="0" smtClean="0"/>
              <a:t/>
            </a:r>
            <a:br>
              <a:rPr lang="en-GB" altLang="en-US" dirty="0" smtClean="0"/>
            </a:br>
            <a:r>
              <a:rPr lang="en-US" altLang="en-US" sz="2400" dirty="0"/>
              <a:t>source from </a:t>
            </a:r>
            <a:r>
              <a:rPr lang="en-US" altLang="en-US" sz="2400" dirty="0" smtClean="0"/>
              <a:t>SP-211647</a:t>
            </a:r>
            <a:endParaRPr lang="en-GB" altLang="en-US" sz="24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8" y="1825624"/>
            <a:ext cx="10896602" cy="4258918"/>
          </a:xfrm>
        </p:spPr>
        <p:txBody>
          <a:bodyPr>
            <a:noAutofit/>
          </a:bodyPr>
          <a:lstStyle/>
          <a:p>
            <a:pPr>
              <a:lnSpc>
                <a:spcPct val="120000"/>
              </a:lnSpc>
              <a:spcBef>
                <a:spcPts val="600"/>
              </a:spcBef>
              <a:spcAft>
                <a:spcPts val="600"/>
              </a:spcAft>
            </a:pPr>
            <a:r>
              <a:rPr lang="en-US" altLang="en-US" sz="1400" dirty="0"/>
              <a:t> Work </a:t>
            </a:r>
            <a:r>
              <a:rPr lang="en-US" altLang="en-US" sz="1400" dirty="0" smtClean="0"/>
              <a:t>Task: </a:t>
            </a:r>
            <a:r>
              <a:rPr lang="en-US" altLang="en-US" sz="1400" dirty="0"/>
              <a:t>Architecture enhancements to enable Ranging Service and </a:t>
            </a:r>
            <a:r>
              <a:rPr lang="en-US" altLang="en-US" sz="1400" dirty="0" err="1"/>
              <a:t>sidelink</a:t>
            </a:r>
            <a:r>
              <a:rPr lang="en-US" altLang="en-US" sz="1400" dirty="0"/>
              <a:t> positioning, which include:</a:t>
            </a:r>
          </a:p>
          <a:p>
            <a:pPr lvl="1">
              <a:lnSpc>
                <a:spcPct val="120000"/>
              </a:lnSpc>
              <a:spcBef>
                <a:spcPts val="600"/>
              </a:spcBef>
              <a:spcAft>
                <a:spcPts val="600"/>
              </a:spcAft>
            </a:pPr>
            <a:r>
              <a:rPr lang="en-US" altLang="en-US" sz="1300" dirty="0" smtClean="0"/>
              <a:t>Authorization </a:t>
            </a:r>
            <a:r>
              <a:rPr lang="en-US" altLang="en-US" sz="1300" dirty="0"/>
              <a:t>and policy/parameter provisioning for a UE or a group of UEs;</a:t>
            </a:r>
          </a:p>
          <a:p>
            <a:pPr lvl="1">
              <a:lnSpc>
                <a:spcPct val="120000"/>
              </a:lnSpc>
              <a:spcBef>
                <a:spcPts val="600"/>
              </a:spcBef>
              <a:spcAft>
                <a:spcPts val="600"/>
              </a:spcAft>
            </a:pPr>
            <a:r>
              <a:rPr lang="en-US" altLang="en-US" sz="1300" dirty="0" smtClean="0"/>
              <a:t>Ranging </a:t>
            </a:r>
            <a:r>
              <a:rPr lang="en-US" altLang="en-US" sz="1300" dirty="0"/>
              <a:t>device discovery and service operation procedures between two UEs, between one UE and multiple UEs or via the assistance of another UE;</a:t>
            </a:r>
          </a:p>
          <a:p>
            <a:pPr lvl="1">
              <a:lnSpc>
                <a:spcPct val="120000"/>
              </a:lnSpc>
              <a:spcBef>
                <a:spcPts val="600"/>
              </a:spcBef>
              <a:spcAft>
                <a:spcPts val="600"/>
              </a:spcAft>
            </a:pPr>
            <a:r>
              <a:rPr lang="en-US" altLang="en-US" sz="1300" dirty="0" smtClean="0"/>
              <a:t>Ranging </a:t>
            </a:r>
            <a:r>
              <a:rPr lang="en-US" altLang="en-US" sz="1300" dirty="0"/>
              <a:t>and </a:t>
            </a:r>
            <a:r>
              <a:rPr lang="en-US" altLang="en-US" sz="1300" dirty="0" err="1"/>
              <a:t>sidelink</a:t>
            </a:r>
            <a:r>
              <a:rPr lang="en-US" altLang="en-US" sz="1300" dirty="0"/>
              <a:t> positioning service exposure to a UE or an Application Server who has requested the service.</a:t>
            </a:r>
          </a:p>
          <a:p>
            <a:pPr>
              <a:lnSpc>
                <a:spcPct val="120000"/>
              </a:lnSpc>
              <a:spcBef>
                <a:spcPts val="600"/>
              </a:spcBef>
              <a:spcAft>
                <a:spcPts val="600"/>
              </a:spcAft>
            </a:pPr>
            <a:r>
              <a:rPr lang="en-US" altLang="en-US" sz="1400" dirty="0"/>
              <a:t>NOTE 1:	For direct communication related aspects, V2X or </a:t>
            </a:r>
            <a:r>
              <a:rPr lang="en-US" altLang="en-US" sz="1400" dirty="0" err="1"/>
              <a:t>ProSe</a:t>
            </a:r>
            <a:r>
              <a:rPr lang="en-US" altLang="en-US" sz="1400" dirty="0"/>
              <a:t> architecture is used as the basis, and V2X and </a:t>
            </a:r>
            <a:r>
              <a:rPr lang="en-US" altLang="en-US" sz="1400" dirty="0" err="1"/>
              <a:t>ProSe</a:t>
            </a:r>
            <a:r>
              <a:rPr lang="en-US" altLang="en-US" sz="1400" dirty="0"/>
              <a:t> solutions will be </a:t>
            </a:r>
            <a:r>
              <a:rPr lang="en-US" altLang="en-US" sz="1400" dirty="0" smtClean="0"/>
              <a:t>reused 	as much as possible</a:t>
            </a:r>
            <a:r>
              <a:rPr lang="en-US" altLang="en-US" sz="1400" dirty="0"/>
              <a:t>. Coordination with FS_5G_ProSe_Ph2 study may be required if any impact to R18 </a:t>
            </a:r>
            <a:r>
              <a:rPr lang="en-US" altLang="en-US" sz="1400" dirty="0" err="1"/>
              <a:t>ProSe</a:t>
            </a:r>
            <a:r>
              <a:rPr lang="en-US" altLang="en-US" sz="1400" dirty="0"/>
              <a:t> solution is identified.</a:t>
            </a:r>
          </a:p>
          <a:p>
            <a:pPr>
              <a:lnSpc>
                <a:spcPct val="120000"/>
              </a:lnSpc>
              <a:spcBef>
                <a:spcPts val="600"/>
              </a:spcBef>
              <a:spcAft>
                <a:spcPts val="600"/>
              </a:spcAft>
            </a:pPr>
            <a:r>
              <a:rPr lang="en-US" altLang="en-US" sz="1400" dirty="0"/>
              <a:t>NOTE 2:	This study is focusing on providing ranging and relative positioning result of the target UE based on PC5 measurement or absolute 	positioning of the target UE based on PC5 measurement and an already known location of the observer UE.</a:t>
            </a:r>
          </a:p>
          <a:p>
            <a:pPr>
              <a:lnSpc>
                <a:spcPct val="120000"/>
              </a:lnSpc>
              <a:spcBef>
                <a:spcPts val="600"/>
              </a:spcBef>
              <a:spcAft>
                <a:spcPts val="600"/>
              </a:spcAft>
            </a:pPr>
            <a:r>
              <a:rPr lang="en-US" altLang="en-US" sz="1400" b="1" dirty="0">
                <a:solidFill>
                  <a:srgbClr val="FF0000"/>
                </a:solidFill>
              </a:rPr>
              <a:t>NOTE 3:	Privacy protection and other security aspects will be tasked to SA3, and the related impact to architecture enhancement will be </a:t>
            </a:r>
            <a:r>
              <a:rPr lang="en-US" altLang="en-US" sz="1400" b="1" dirty="0" smtClean="0">
                <a:solidFill>
                  <a:srgbClr val="FF0000"/>
                </a:solidFill>
              </a:rPr>
              <a:t>	based </a:t>
            </a:r>
            <a:r>
              <a:rPr lang="en-US" altLang="en-US" sz="1400" b="1" dirty="0">
                <a:solidFill>
                  <a:srgbClr val="FF0000"/>
                </a:solidFill>
              </a:rPr>
              <a:t>on </a:t>
            </a:r>
            <a:r>
              <a:rPr lang="en-US" altLang="en-US" sz="1400" b="1" dirty="0" smtClean="0">
                <a:solidFill>
                  <a:srgbClr val="FF0000"/>
                </a:solidFill>
              </a:rPr>
              <a:t>SA3 </a:t>
            </a:r>
            <a:r>
              <a:rPr lang="en-US" altLang="en-US" sz="1400" b="1" dirty="0">
                <a:solidFill>
                  <a:srgbClr val="FF0000"/>
                </a:solidFill>
              </a:rPr>
              <a:t>conclusion.</a:t>
            </a:r>
          </a:p>
          <a:p>
            <a:pPr>
              <a:lnSpc>
                <a:spcPct val="120000"/>
              </a:lnSpc>
              <a:spcBef>
                <a:spcPts val="600"/>
              </a:spcBef>
              <a:spcAft>
                <a:spcPts val="600"/>
              </a:spcAft>
            </a:pPr>
            <a:r>
              <a:rPr lang="en-US" altLang="en-US" sz="1400" dirty="0"/>
              <a:t>NOTE 4:	Architectural implications to RAN or RAN dependent aspects will be coordinated with RAN WGs.</a:t>
            </a:r>
          </a:p>
          <a:p>
            <a:pPr>
              <a:lnSpc>
                <a:spcPct val="120000"/>
              </a:lnSpc>
              <a:spcBef>
                <a:spcPts val="600"/>
              </a:spcBef>
              <a:spcAft>
                <a:spcPts val="600"/>
              </a:spcAft>
            </a:pPr>
            <a:r>
              <a:rPr lang="en-US" altLang="en-US" sz="1400" dirty="0"/>
              <a:t>NOTE 5:	Energy efficiency aspect need to be taken into account for ranging and </a:t>
            </a:r>
            <a:r>
              <a:rPr lang="en-US" altLang="en-US" sz="1400" dirty="0" err="1"/>
              <a:t>sidelink</a:t>
            </a:r>
            <a:r>
              <a:rPr lang="en-US" altLang="en-US" sz="1400" dirty="0"/>
              <a:t> positioning operation.</a:t>
            </a:r>
          </a:p>
        </p:txBody>
      </p:sp>
    </p:spTree>
    <p:extLst>
      <p:ext uri="{BB962C8B-B14F-4D97-AF65-F5344CB8AC3E}">
        <p14:creationId xmlns:p14="http://schemas.microsoft.com/office/powerpoint/2010/main" val="176903154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679a257e-872f-4c98-9e8a-0a9c104f72cd"/>
    <ds:schemaRef ds:uri="280d8efa-eff2-4910-88d2-79ca146720c4"/>
    <ds:schemaRef ds:uri="http://schemas.microsoft.com/office/2006/metadata/properties"/>
    <ds:schemaRef ds:uri="http://schemas.microsoft.com/office/infopath/2007/PartnerControls"/>
    <ds:schemaRef ds:uri="http://www.w3.org/XML/1998/namespace"/>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7090</TotalTime>
  <Words>592</Words>
  <Application>Microsoft Office PowerPoint</Application>
  <PresentationFormat>宽屏</PresentationFormat>
  <Paragraphs>75</Paragraphs>
  <Slides>10</Slides>
  <Notes>10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9" baseType="lpstr">
      <vt:lpstr>Arial </vt:lpstr>
      <vt:lpstr>宋体</vt:lpstr>
      <vt:lpstr>Arial</vt:lpstr>
      <vt:lpstr>Calibri</vt:lpstr>
      <vt:lpstr>Calibri Light</vt:lpstr>
      <vt:lpstr>Times New Roman</vt:lpstr>
      <vt:lpstr>Wingdings</vt:lpstr>
      <vt:lpstr>Office Theme</vt:lpstr>
      <vt:lpstr>Visio</vt:lpstr>
      <vt:lpstr>Security Aspects of Architecture Enhancement supporting Ranging-based Services and Sidelink Positioning </vt:lpstr>
      <vt:lpstr>Definition of Ranging source from TS 22.261 and TR 22.855</vt:lpstr>
      <vt:lpstr>Use Cases source from TR 22.855</vt:lpstr>
      <vt:lpstr>Use Cases source from TR 22.855</vt:lpstr>
      <vt:lpstr>Use Cases source from TR 22.855</vt:lpstr>
      <vt:lpstr>Scenarios source from TS 22.261 clause 6.37.1</vt:lpstr>
      <vt:lpstr>Ranging related Work in 3GPP</vt:lpstr>
      <vt:lpstr>Requirements from SA1 source from TS 22.261 clause 6.37.2</vt:lpstr>
      <vt:lpstr>Objectives of SA2 SID source from SP-211647</vt:lpstr>
      <vt:lpstr>Proposals in SA3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cp:lastModifiedBy>
  <cp:revision>701</cp:revision>
  <dcterms:created xsi:type="dcterms:W3CDTF">2010-02-05T13:52:04Z</dcterms:created>
  <dcterms:modified xsi:type="dcterms:W3CDTF">2022-02-07T04:18:54Z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CWM0c8a885d8afb4efaa61c6def8e71b978">
    <vt:lpwstr>CWM12PF4s6urkn8MtbH6euts6OQDZCw/uqFCvV2Hvw+Pyb3kJm2JF3WWkqxehpdfn7R6GEnpKDsuRxZVgvJvPlXyg==</vt:lpwstr>
  </property>
</Properties>
</file>